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18" r:id="rId2"/>
    <p:sldId id="304" r:id="rId3"/>
    <p:sldId id="314" r:id="rId4"/>
    <p:sldId id="265" r:id="rId5"/>
    <p:sldId id="297" r:id="rId6"/>
    <p:sldId id="298" r:id="rId7"/>
    <p:sldId id="305" r:id="rId8"/>
    <p:sldId id="306" r:id="rId9"/>
    <p:sldId id="317" r:id="rId10"/>
    <p:sldId id="307" r:id="rId11"/>
    <p:sldId id="290" r:id="rId12"/>
    <p:sldId id="309" r:id="rId13"/>
    <p:sldId id="295" r:id="rId14"/>
    <p:sldId id="310" r:id="rId15"/>
    <p:sldId id="291" r:id="rId16"/>
    <p:sldId id="303" r:id="rId17"/>
    <p:sldId id="280" r:id="rId18"/>
    <p:sldId id="319" r:id="rId19"/>
    <p:sldId id="322" r:id="rId20"/>
    <p:sldId id="320" r:id="rId21"/>
    <p:sldId id="321" r:id="rId22"/>
    <p:sldId id="323" r:id="rId23"/>
    <p:sldId id="324" r:id="rId24"/>
    <p:sldId id="325" r:id="rId25"/>
    <p:sldId id="326" r:id="rId26"/>
    <p:sldId id="327" r:id="rId27"/>
    <p:sldId id="32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66"/>
    <a:srgbClr val="4E121C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9" autoAdjust="0"/>
    <p:restoredTop sz="94697" autoAdjust="0"/>
  </p:normalViewPr>
  <p:slideViewPr>
    <p:cSldViewPr>
      <p:cViewPr varScale="1">
        <p:scale>
          <a:sx n="50" d="100"/>
          <a:sy n="50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5365B2-F39C-4D92-AA3D-E25F8BD609D1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321604-5245-4D62-9B06-C4903085E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13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53CDD-1C03-4A6D-92C6-30A1CA0015E9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ADE2-727C-4D97-A80C-B1E4BC065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817154"/>
      </p:ext>
    </p:extLst>
  </p:cSld>
  <p:clrMapOvr>
    <a:masterClrMapping/>
  </p:clrMapOvr>
  <p:transition advTm="6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CC62-30C2-455C-9530-2DFBC48D98DC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C017-96BC-4229-992F-67C6C7BB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593323"/>
      </p:ext>
    </p:extLst>
  </p:cSld>
  <p:clrMapOvr>
    <a:masterClrMapping/>
  </p:clrMapOvr>
  <p:transition advTm="6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84DC-2055-42E4-8159-AE1179C3C32F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413D-C088-4A87-BD45-9B50554BC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9799"/>
      </p:ext>
    </p:extLst>
  </p:cSld>
  <p:clrMapOvr>
    <a:masterClrMapping/>
  </p:clrMapOvr>
  <p:transition advTm="6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5D49-263F-4A07-965A-963C2168F039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7873-D83F-4AB3-B2D3-BBF106D6C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899073"/>
      </p:ext>
    </p:extLst>
  </p:cSld>
  <p:clrMapOvr>
    <a:masterClrMapping/>
  </p:clrMapOvr>
  <p:transition advTm="6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8F80-B8D4-4201-8C6B-1BD47756FCD1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70B1-F93E-4111-8E1F-2BB23BB56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654281"/>
      </p:ext>
    </p:extLst>
  </p:cSld>
  <p:clrMapOvr>
    <a:masterClrMapping/>
  </p:clrMapOvr>
  <p:transition advTm="6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D612-01A3-491E-810F-8BDC33C35D51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193C-DE8C-46F1-949F-E8A0F7701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631726"/>
      </p:ext>
    </p:extLst>
  </p:cSld>
  <p:clrMapOvr>
    <a:masterClrMapping/>
  </p:clrMapOvr>
  <p:transition advTm="6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9EFA-C306-4068-9884-8E067F4519B1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A99B-A499-403A-A9AF-6788CA3C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152844"/>
      </p:ext>
    </p:extLst>
  </p:cSld>
  <p:clrMapOvr>
    <a:masterClrMapping/>
  </p:clrMapOvr>
  <p:transition advTm="6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0F46-F256-43C2-95D5-CA70A2A5CBFF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2CFF-019A-440A-9B0D-016A5BD8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18962"/>
      </p:ext>
    </p:extLst>
  </p:cSld>
  <p:clrMapOvr>
    <a:masterClrMapping/>
  </p:clrMapOvr>
  <p:transition advTm="6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BB94-5D29-4D4F-ADF3-BAE742B348F5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7505-E14F-4C2C-A3D2-AB98D5A33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907934"/>
      </p:ext>
    </p:extLst>
  </p:cSld>
  <p:clrMapOvr>
    <a:masterClrMapping/>
  </p:clrMapOvr>
  <p:transition advTm="6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14D3-DE14-4FC5-A891-B631CE73272E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97B1-C225-448E-80D4-0E2B578B2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854254"/>
      </p:ext>
    </p:extLst>
  </p:cSld>
  <p:clrMapOvr>
    <a:masterClrMapping/>
  </p:clrMapOvr>
  <p:transition advTm="6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13F8-D497-4019-B430-7B5807D140D1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05DC-FCD5-40AA-82DA-9D31A3738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846353"/>
      </p:ext>
    </p:extLst>
  </p:cSld>
  <p:clrMapOvr>
    <a:masterClrMapping/>
  </p:clrMapOvr>
  <p:transition advTm="6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91556F8-24F0-4588-AB30-4411F7D4876A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A932B3-8E1C-4BDD-9FC9-4C870AB02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9" r:id="rId9"/>
    <p:sldLayoutId id="2147483947" r:id="rId10"/>
    <p:sldLayoutId id="2147483948" r:id="rId11"/>
  </p:sldLayoutIdLst>
  <p:transition advTm="6000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688"/>
            <a:ext cx="8229600" cy="107950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Подготовила :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воспитатель МБДОУ ДС №7 города Кузнецка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       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Никитина Людмила Анатольевна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0007900">
            <a:off x="-71438" y="1593850"/>
            <a:ext cx="5949951" cy="25209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rgbClr val="FF0066"/>
                </a:solidFill>
                <a:ea typeface="+mj-ea"/>
                <a:cs typeface="+mj-cs"/>
              </a:rPr>
              <a:t> </a:t>
            </a:r>
            <a:r>
              <a:rPr lang="ru-RU" sz="4800" b="1" dirty="0" smtClean="0">
                <a:solidFill>
                  <a:srgbClr val="FF0066"/>
                </a:solidFill>
                <a:ea typeface="+mj-ea"/>
                <a:cs typeface="+mj-cs"/>
              </a:rPr>
              <a:t>Типы и виды конструирования в детском  саду.</a:t>
            </a:r>
            <a:endParaRPr lang="ru-RU" dirty="0"/>
          </a:p>
        </p:txBody>
      </p:sp>
      <p:pic>
        <p:nvPicPr>
          <p:cNvPr id="30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19700" y="260350"/>
            <a:ext cx="3502025" cy="44338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6000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571500" y="500063"/>
            <a:ext cx="4357688" cy="6357937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замыслу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         Здесь ничто не ограничивает фантазии ребенка и самого строительного материала. Этого типа конструирования обычно требует игра. Дети стремятся сделать такую постройку, чтобы она соответствовала замыслу игры. 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12291" name="Picture 7" descr="C:\Documents and Settings\Admin\Рабочий стол\фото нов\дети\101MSDCF\DSC032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2063" y="3554413"/>
            <a:ext cx="3357562" cy="2517775"/>
          </a:xfrm>
          <a:noFill/>
        </p:spPr>
      </p:pic>
      <p:pic>
        <p:nvPicPr>
          <p:cNvPr id="12292" name="Picture 2" descr="C:\Documents and Settings\Admin\Рабочий стол\фото нов\дети\101MSDCF\DSC03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71500"/>
            <a:ext cx="33480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805862" cy="1095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задачи педагогической работы с детьми по конструированию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827088" y="1428750"/>
            <a:ext cx="7743825" cy="714375"/>
          </a:xfrm>
        </p:spPr>
        <p:txBody>
          <a:bodyPr/>
          <a:lstStyle/>
          <a:p>
            <a:pPr algn="ctr" eaLnBrk="1" hangingPunct="1"/>
            <a:r>
              <a:rPr lang="ru-RU" altLang="ru-RU" sz="3600" i="1" smtClean="0">
                <a:solidFill>
                  <a:srgbClr val="33CC33"/>
                </a:solidFill>
              </a:rPr>
              <a:t>1  младшая группа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8313" y="2143125"/>
            <a:ext cx="8281987" cy="4500563"/>
          </a:xfrm>
        </p:spPr>
        <p:txBody>
          <a:bodyPr/>
          <a:lstStyle/>
          <a:p>
            <a:r>
              <a:rPr lang="ru-RU" altLang="ru-RU" sz="2000" smtClean="0"/>
              <a:t>В играх с настольным и напольным строительным материалом, продолжать знакомить детей с деталями (кубик, кирпичик, трехгранная призма, пластина, цилиндр), с вариантами расположения строительных форм на плоскости.</a:t>
            </a:r>
          </a:p>
          <a:p>
            <a:r>
              <a:rPr lang="ru-RU" altLang="ru-RU" sz="2000" smtClean="0"/>
              <a:t>Продолжать учить детей сооружать элементарные постройки по образцу поддерживать желание что-то строить самостоятельно.</a:t>
            </a:r>
          </a:p>
          <a:p>
            <a:r>
              <a:rPr lang="ru-RU" altLang="ru-RU" sz="2000" smtClean="0"/>
              <a:t>Способствовать развитию пространственных соотношений.</a:t>
            </a:r>
          </a:p>
          <a:p>
            <a:r>
              <a:rPr lang="ru-RU" altLang="ru-RU" sz="2000" smtClean="0"/>
              <a:t>Учить пользоваться дополнительными сюжетными игрушками, соразмерными масштабам построек (маленькие машинки для маленьких гаражей и т.п.).</a:t>
            </a:r>
          </a:p>
          <a:p>
            <a:r>
              <a:rPr lang="ru-RU" altLang="ru-RU" sz="2000" smtClean="0"/>
              <a:t>Знакомить детей с простейшими пластмассовыми конструкторами.</a:t>
            </a:r>
          </a:p>
          <a:p>
            <a:r>
              <a:rPr lang="ru-RU" altLang="ru-RU" sz="2000" smtClean="0"/>
              <a:t>Совместно с взрослым конструировать башенки, домики, машины.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85750"/>
            <a:ext cx="7429500" cy="857250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2  младшая группа</a:t>
            </a:r>
            <a:endParaRPr lang="ru-RU" dirty="0">
              <a:latin typeface="+mn-lt"/>
            </a:endParaRPr>
          </a:p>
        </p:txBody>
      </p:sp>
      <p:sp>
        <p:nvSpPr>
          <p:cNvPr id="14339" name="Содержимое 7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10162"/>
          </a:xfrm>
        </p:spPr>
        <p:txBody>
          <a:bodyPr/>
          <a:lstStyle/>
          <a:p>
            <a:r>
              <a:rPr lang="ru-RU" altLang="ru-RU" sz="2000" smtClean="0"/>
              <a:t>Подводить детей к простейшему анализу созданных построек.</a:t>
            </a:r>
          </a:p>
          <a:p>
            <a:r>
              <a:rPr lang="ru-RU" altLang="ru-RU" sz="2000" smtClean="0"/>
              <a:t>Совершенствовать конструктивные умения.</a:t>
            </a:r>
          </a:p>
          <a:p>
            <a:r>
              <a:rPr lang="ru-RU" altLang="ru-RU" sz="2000" smtClean="0"/>
              <a:t>Закреплять умения различать, называть и использовать основные строительные детали (кубики, кирпичики, трехгранные призмы, пластины, цилиндры), сооружать новые постройки, используя  полученные ранее умения (накладывание, приставление, прикладывание).</a:t>
            </a:r>
          </a:p>
          <a:p>
            <a:r>
              <a:rPr lang="ru-RU" altLang="ru-RU" sz="2000" smtClean="0"/>
              <a:t>Учить располагать кирпичики, пластины вертикально, ставить их плотно друг к другу, на определенном расстоянии.</a:t>
            </a:r>
          </a:p>
          <a:p>
            <a:r>
              <a:rPr lang="ru-RU" altLang="ru-RU" sz="2000" smtClean="0"/>
              <a:t>Изменять постройки двумя способами: заменяя одни детали другими или надстраивая их в высоту, длину.</a:t>
            </a:r>
          </a:p>
          <a:p>
            <a:r>
              <a:rPr lang="ru-RU" altLang="ru-RU" sz="2000" smtClean="0"/>
              <a:t>Развивать желание сооружать постройки по собственному замыслу; продолжать учить детей обыгрывать постройки. </a:t>
            </a:r>
          </a:p>
          <a:p>
            <a:r>
              <a:rPr lang="ru-RU" altLang="ru-RU" sz="2000" smtClean="0"/>
              <a:t>Вызывать чувство радости при удавшейся постройке.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33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Текст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Средняя  группа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>
          <a:xfrm>
            <a:off x="214313" y="1214438"/>
            <a:ext cx="8715375" cy="542925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/>
              <a:t>Продолжать развивать у детей способность различать и называть строительные детали (куб, пластина, кирпичик, брусок), учить использовать их с учетом конструктивных свойств (устойчивость, форма, величина). Развивать умение устанавливать ассоциативные связи, предлагая вспомнить, какие похожие сооружения дети видели.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Развивать умение  анализировать образец постройки: выделять основные части и различать и соотносить их по величине и форме, устанавливать пространственное расположение этих частей относительно друг друга (в домах - стены, вверху - перекрытие, крыша; в автомобиле - кабина, кузов и т. д.).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Развивать умение  самостоятельно измерять постройки (по высоте, длине и ширине), соблюдать заданный воспитателем принцип конструкции («Построй такой же домик, но высокий»).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Учить сооружать постройки из крупного и мелкого строительного материала, использовать детали разного цвета.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Обучать конструированию из бумаги: сгибать прямоугольный лист бумаги пополам, совмещая стороны и углы (альбом, флажки для украшения участка, поздравительная открытка), приклеивать к основной форме детали (к дому - окна, двери, трубу; к автобусу - колеса; к стулу — спинку).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/>
              <a:t>Приобщать детей к изготовлению поделок из природного материала: коры, веток, листьев, шишек, каштанов, ореховой скорлупы, соломы (лодочки, ежики и т. д.). Использовать для закрепления частей клей, пластилин. Применять в поделках катушки, коробки разной величины и другие предметы.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33CC33"/>
                </a:solidFill>
                <a:latin typeface="+mn-lt"/>
              </a:rPr>
              <a:t>Старшая группа</a:t>
            </a:r>
            <a:endParaRPr lang="ru-RU" sz="3600" dirty="0">
              <a:latin typeface="+mn-lt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r>
              <a:rPr lang="ru-RU" altLang="ru-RU" sz="2000" smtClean="0"/>
              <a:t>Продолжать развивать умение устанавливать связи между создаваемыми постройками и  объектами окружающего мира.</a:t>
            </a:r>
          </a:p>
          <a:p>
            <a:r>
              <a:rPr lang="ru-RU" altLang="ru-RU" sz="2000" smtClean="0"/>
              <a:t>Закреплять умения выделять основные части и характерные детали конструкций.</a:t>
            </a:r>
          </a:p>
          <a:p>
            <a:r>
              <a:rPr lang="ru-RU" altLang="ru-RU" sz="2000" smtClean="0"/>
              <a:t>Знакомить с новыми деталями: разнообразными по форме и величине пластинами, брусками, цилиндрами, конусами. Закреплять умение заменять одни детали другими.</a:t>
            </a:r>
          </a:p>
          <a:p>
            <a:r>
              <a:rPr lang="ru-RU" altLang="ru-RU" sz="2000" smtClean="0"/>
              <a:t>Формировать умение создавать различные по величине и конструкции постройки одного и того же объекта.</a:t>
            </a:r>
          </a:p>
          <a:p>
            <a:r>
              <a:rPr lang="ru-RU" altLang="ru-RU" sz="2000" smtClean="0"/>
              <a:t>Закреплять умение строить по рисунку, самостоятельно подбирать необходимый строительный материал.</a:t>
            </a:r>
          </a:p>
          <a:p>
            <a:r>
              <a:rPr lang="ru-RU" altLang="ru-RU" sz="2000" smtClean="0"/>
              <a:t>Продолжать развивать умение работать коллективно, объединять свои поделки в соответствии с общим замыслом, договариваться, кто какую часть работы будет выполнять; помогать друг другу при необходимости.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Текст 3"/>
          <p:cNvSpPr>
            <a:spLocks/>
          </p:cNvSpPr>
          <p:nvPr/>
        </p:nvSpPr>
        <p:spPr bwMode="auto">
          <a:xfrm>
            <a:off x="285750" y="214313"/>
            <a:ext cx="84121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sz="4400" b="1" i="1" dirty="0">
                <a:solidFill>
                  <a:srgbClr val="33CC33"/>
                </a:solidFill>
              </a:rPr>
              <a:t/>
            </a:r>
            <a:br>
              <a:rPr lang="ru-RU" sz="4400" b="1" i="1" dirty="0">
                <a:solidFill>
                  <a:srgbClr val="33CC33"/>
                </a:solidFill>
              </a:rPr>
            </a:br>
            <a:r>
              <a:rPr lang="ru-RU" sz="4400" b="1" i="1" dirty="0">
                <a:solidFill>
                  <a:srgbClr val="33CC33"/>
                </a:solidFill>
                <a:latin typeface="+mn-lt"/>
              </a:rPr>
              <a:t>П</a:t>
            </a:r>
            <a:r>
              <a:rPr lang="ru-RU" sz="3600" b="1" i="1" dirty="0">
                <a:solidFill>
                  <a:srgbClr val="33CC33"/>
                </a:solidFill>
                <a:latin typeface="+mn-lt"/>
              </a:rPr>
              <a:t>одготовительная  к школе группа</a:t>
            </a:r>
            <a:endParaRPr lang="ru-RU" sz="4400" b="1" i="1" dirty="0">
              <a:solidFill>
                <a:srgbClr val="33CC33"/>
              </a:solidFill>
            </a:endParaRPr>
          </a:p>
        </p:txBody>
      </p:sp>
      <p:sp>
        <p:nvSpPr>
          <p:cNvPr id="6" name="Содержимое 5"/>
          <p:cNvSpPr>
            <a:spLocks/>
          </p:cNvSpPr>
          <p:nvPr/>
        </p:nvSpPr>
        <p:spPr bwMode="auto">
          <a:xfrm>
            <a:off x="214313" y="1071563"/>
            <a:ext cx="87153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Формировать интерес к разнообразным зданиям и сооружениям (жилые дома, театры, дворцы, фермы и другие). Поощрять желание передавать их особенности в конструктивной деятельности.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видеть конструкцию предмета и анализировать ее основные части, устанавливать функциональное назначение каждой из них, определять соответствие форм, размеров, местоположения этих частей тем условиям, в которых конструкция будет использоваться.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детей на основе анализа сооружений, предметов, самостоятельно находить отдельные конструктивные решения.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Закреплять навыки коллективной работы - умение распределять обязанности, планировать процесс изготовления предмета, работать в соответствии с общим замыслом, не мешая друг другу.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Учить детей сооружать различные конструкции одного и того же объекта в соответствии с разными условиями их использования (мост для пешеходов, мост для транспорта), определять, какие детали более всего подходят для постройки, как их целесообразнее скомбинировать, продолжать развивать умение планировать процесс возведения постройки.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Продолжать учить сооружать постройки, объединенные одним содержанием (улица, машины, дома).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1600" dirty="0">
                <a:latin typeface="+mn-lt"/>
              </a:rPr>
              <a:t>Познакомить с разнообразными пластмассовыми конструкторами. Учить создавать различные модели (здания, самолеты, поезда и т. д.) по рисунку, по словесной инструкции воспитателя, по собственному замыслу.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allAtOnce"/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357313"/>
          </a:xfrm>
        </p:spPr>
        <p:txBody>
          <a:bodyPr/>
          <a:lstStyle/>
          <a:p>
            <a:pPr algn="ctr">
              <a:defRPr/>
            </a:pPr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Значение конструирования в развитии  дошкольника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9144000" cy="51435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smtClean="0"/>
              <a:t>Конструированию отводится значительное место в работе с детьми всех возрастных групп, так как оно обладает чрезвычайно широкими возможностями для умственного, нравственного, эстетического, трудового воспитания.</a:t>
            </a:r>
            <a:br>
              <a:rPr lang="ru-RU" altLang="ru-RU" sz="2400" smtClean="0"/>
            </a:br>
            <a:r>
              <a:rPr lang="ru-RU" altLang="ru-RU" sz="2400" smtClean="0"/>
              <a:t>На занятиях конструированием осуществляется развитие сенсорных и мыслительных способностей детей. Важно, что мышление детей в процессе конструктивной деятельности имеет практическую направленность и носит творческий характера. При обучении детей конструированию развивается планирующая мыслительная деятельность, что является важным фактором при формировании учебной деятельности</a:t>
            </a:r>
            <a:r>
              <a:rPr lang="ru-RU" altLang="ru-RU" sz="3200" smtClean="0"/>
              <a:t>.  </a:t>
            </a:r>
            <a:endParaRPr lang="ru-RU" altLang="ru-RU" sz="2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851648" cy="71438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Список  рекомендуемой  литературы: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000125"/>
            <a:ext cx="7854950" cy="5214938"/>
          </a:xfrm>
        </p:spPr>
        <p:txBody>
          <a:bodyPr/>
          <a:lstStyle/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b="1" smtClean="0"/>
              <a:t>От рождения до школы. </a:t>
            </a:r>
            <a:r>
              <a:rPr lang="ru-RU" altLang="ru-RU" sz="2400" smtClean="0"/>
              <a:t>Основная общеобразовательная программа дошкольного образования / Под ред. Н.Е.  Вераксы, Т.С. Комаровой, М.А. Васильевой.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Конструирование в группах раннего возраста,           Л.В. Куцакова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Занятия по конструированию из строительного материала /средняя, старшая, подготовительная группы/, Л.В. Куцакова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Занятия по конструированию с детьми 3-7 лет,       О.Ю. Старцева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altLang="ru-RU" sz="2400" smtClean="0"/>
              <a:t>Лесные поделки. Азбука конструирования,                 И.А. Лыкова</a:t>
            </a:r>
          </a:p>
        </p:txBody>
      </p:sp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korablik29rez.ucoz.com/roditeli/master_klass/slaj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Схемы конструирования по образцу.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s://psinshoko.ru/800/600/https/main-cdn.goods.ru/big2/hlr-system/16348661127/100025452557b2.jpg"/>
          <p:cNvPicPr>
            <a:picLocks noChangeAspect="1" noChangeArrowheads="1"/>
          </p:cNvPicPr>
          <p:nvPr/>
        </p:nvPicPr>
        <p:blipFill>
          <a:blip r:embed="rId2" cstate="print"/>
          <a:srcRect l="2147" t="3646" r="2934" b="2767"/>
          <a:stretch>
            <a:fillRect/>
          </a:stretch>
        </p:blipFill>
        <p:spPr bwMode="auto">
          <a:xfrm>
            <a:off x="1475656" y="1988840"/>
            <a:ext cx="6624736" cy="4514201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7993063" cy="59912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altLang="ru-RU" dirty="0" smtClean="0"/>
              <a:t>              </a:t>
            </a:r>
            <a:r>
              <a:rPr lang="ru-RU" altLang="ru-RU" sz="2400" dirty="0" smtClean="0"/>
              <a:t>Термин </a:t>
            </a:r>
            <a:r>
              <a:rPr lang="ru-RU" altLang="ru-RU" sz="2400" b="1" dirty="0" smtClean="0"/>
              <a:t>«конструирование» </a:t>
            </a:r>
            <a:r>
              <a:rPr lang="ru-RU" altLang="ru-RU" sz="2400" dirty="0" smtClean="0">
                <a:solidFill>
                  <a:srgbClr val="000000"/>
                </a:solidFill>
              </a:rPr>
              <a:t>(от латинского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construo</a:t>
            </a:r>
            <a:r>
              <a:rPr lang="ru-RU" altLang="ru-RU" sz="2400" dirty="0" smtClean="0">
                <a:solidFill>
                  <a:srgbClr val="000000"/>
                </a:solidFill>
              </a:rPr>
              <a:t> строю, создаю) </a:t>
            </a:r>
            <a:r>
              <a:rPr lang="ru-RU" altLang="ru-RU" sz="2400" dirty="0" smtClean="0"/>
              <a:t>означает создание модели, построение, приведение в определенный порядок и взаимоотношение различных предметов, частей, элементов.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altLang="ru-RU" sz="2400" dirty="0" smtClean="0"/>
              <a:t>             Конструирование  относится к </a:t>
            </a:r>
            <a:r>
              <a:rPr lang="ru-RU" altLang="ru-RU" sz="2400" b="1" i="1" dirty="0" smtClean="0"/>
              <a:t>продуктивным видам деятельности</a:t>
            </a:r>
            <a:r>
              <a:rPr lang="ru-RU" altLang="ru-RU" sz="2400" dirty="0" smtClean="0"/>
              <a:t>, поскольку направлено на получение определённого продукта,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</a:rPr>
              <a:t>как</a:t>
            </a:r>
            <a:r>
              <a:rPr lang="ru-RU" altLang="ru-RU" sz="2400" b="1" dirty="0" smtClean="0">
                <a:solidFill>
                  <a:prstClr val="black"/>
                </a:solidFill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</a:rPr>
              <a:t>реально </a:t>
            </a:r>
            <a:r>
              <a:rPr lang="ru-RU" altLang="ru-RU" sz="2400" dirty="0">
                <a:solidFill>
                  <a:prstClr val="black"/>
                </a:solidFill>
              </a:rPr>
              <a:t>существующих , так и придуманных самими детьми объектов.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altLang="ru-RU" sz="2400" dirty="0" smtClean="0"/>
              <a:t>          Под детским конструированием принято понимать создание разнообразных  построек из строительного материала, изготовление поделок и игрушек из бумаги, картона, дерева и других материалов.</a:t>
            </a:r>
          </a:p>
        </p:txBody>
      </p:sp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ds05.infourok.ru/uploads/ex/07a5/000ac98c-bde5ac38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ds05.infourok.ru/uploads/ex/0c5d/0006c31c-a60b2290/hello_html_471ca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cf2.ppt-online.org/files2/slide/y/Y2Bn8imJ0jMVuNEAzqpDG6FbotI53XswZLcvk7Cre/slide-10.jpg"/>
          <p:cNvPicPr>
            <a:picLocks noChangeAspect="1" noChangeArrowheads="1"/>
          </p:cNvPicPr>
          <p:nvPr/>
        </p:nvPicPr>
        <p:blipFill>
          <a:blip r:embed="rId2" cstate="print"/>
          <a:srcRect l="4055" t="3520" b="10467"/>
          <a:stretch>
            <a:fillRect/>
          </a:stretch>
        </p:blipFill>
        <p:spPr bwMode="auto">
          <a:xfrm>
            <a:off x="611560" y="692696"/>
            <a:ext cx="7956376" cy="5616624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Конспекты ООД по конструированию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6866" name="AutoShape 2" descr="http://static.kinderly.ru/images/products/1/6529/33536385/%D0%9D-2_%D0%A1%D1%82%D1%80%D0%B0%D0%BD%D0%B8%D1%86%D0%B0_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https://nsportal.ru/sites/default/files/2016/09/03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5715000" cy="4048125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86005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Конспекты ООД конструирования из природного материала.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900igr.net/up/datai/246523/0012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3672408" cy="2755231"/>
          </a:xfrm>
          <a:prstGeom prst="rect">
            <a:avLst/>
          </a:prstGeom>
          <a:noFill/>
        </p:spPr>
      </p:pic>
      <p:pic>
        <p:nvPicPr>
          <p:cNvPr id="37892" name="Picture 4" descr="https://www.maam.ru/upload/blogs/b28f25ac3f06b3c9fc728480052861d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Схемы конструирования из природного материала.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www.detkipodelki.ru/upload/live/page-657-3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3810000" cy="3886201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https://fsd.multiurok.ru/html/2020/06/17/s_5ee9887231b83/1481105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49905" cy="3096344"/>
          </a:xfrm>
          <a:prstGeom prst="rect">
            <a:avLst/>
          </a:prstGeom>
          <a:noFill/>
        </p:spPr>
      </p:pic>
      <p:pic>
        <p:nvPicPr>
          <p:cNvPr id="39942" name="Picture 6" descr="https://i.mycdn.me/i?r=AyH4iRPQ2q0otWIFepML2LxRgslSDv4mT8rp5BEoeZiG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211960" cy="2952328"/>
          </a:xfrm>
          <a:prstGeom prst="rect">
            <a:avLst/>
          </a:prstGeom>
          <a:noFill/>
        </p:spPr>
      </p:pic>
      <p:pic>
        <p:nvPicPr>
          <p:cNvPr id="39944" name="Picture 8" descr="https://mognotak.ru/wp-content/uploads/2018/10/lyagu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096000" cy="2771776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wonder-woman.ru/wp-content/uploads/2015/06/mk-shi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5186" cy="3550526"/>
          </a:xfrm>
          <a:prstGeom prst="rect">
            <a:avLst/>
          </a:prstGeom>
          <a:noFill/>
        </p:spPr>
      </p:pic>
      <p:pic>
        <p:nvPicPr>
          <p:cNvPr id="40964" name="Picture 4" descr="https://libmir.com/i/71/49071/i_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352800"/>
            <a:ext cx="5410200" cy="3505200"/>
          </a:xfrm>
          <a:prstGeom prst="rect">
            <a:avLst/>
          </a:prstGeom>
          <a:noFill/>
        </p:spPr>
      </p:pic>
      <p:pic>
        <p:nvPicPr>
          <p:cNvPr id="40966" name="Picture 6" descr="https://www.maam.ru/upload/blogs/detsad-292969-1479672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92696"/>
            <a:ext cx="3131840" cy="2036856"/>
          </a:xfrm>
          <a:prstGeom prst="rect">
            <a:avLst/>
          </a:prstGeom>
          <a:noFill/>
        </p:spPr>
      </p:pic>
      <p:pic>
        <p:nvPicPr>
          <p:cNvPr id="40968" name="Picture 8" descr="https://severdv.ru/wp-content/uploads/2019/11/podelki-iz-shishek-16.jpg"/>
          <p:cNvPicPr>
            <a:picLocks noChangeAspect="1" noChangeArrowheads="1"/>
          </p:cNvPicPr>
          <p:nvPr/>
        </p:nvPicPr>
        <p:blipFill>
          <a:blip r:embed="rId5" cstate="print"/>
          <a:srcRect r="50714"/>
          <a:stretch>
            <a:fillRect/>
          </a:stretch>
        </p:blipFill>
        <p:spPr bwMode="auto">
          <a:xfrm>
            <a:off x="539552" y="3861048"/>
            <a:ext cx="2448272" cy="2483754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Типы конструирования</a:t>
            </a:r>
            <a:endParaRPr lang="ru-RU" sz="3600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12875"/>
            <a:ext cx="8569325" cy="5445125"/>
          </a:xfrm>
        </p:spPr>
        <p:txBody>
          <a:bodyPr/>
          <a:lstStyle/>
          <a:p>
            <a:pPr algn="ctr"/>
            <a:r>
              <a:rPr lang="ru-RU" altLang="ru-RU" smtClean="0"/>
              <a:t>Выделяют два типа конструирования: </a:t>
            </a:r>
            <a:r>
              <a:rPr lang="ru-RU" altLang="ru-RU" b="1" i="1" smtClean="0"/>
              <a:t>техническое и художественное.</a:t>
            </a:r>
          </a:p>
          <a:p>
            <a:pPr algn="ctr"/>
            <a:r>
              <a:rPr lang="ru-RU" altLang="ru-RU" sz="2000" smtClean="0"/>
              <a:t>В </a:t>
            </a:r>
            <a:r>
              <a:rPr lang="ru-RU" altLang="ru-RU" sz="2000" i="1" u="sng" smtClean="0"/>
              <a:t>техническом</a:t>
            </a:r>
            <a:r>
              <a:rPr lang="ru-RU" altLang="ru-RU" sz="2000" smtClean="0"/>
              <a:t> конструировании  дети  отображают реально существующие объекты, а также придумывают поделки по ассоциации  образами из сказок, фильмов.</a:t>
            </a:r>
          </a:p>
          <a:p>
            <a:pPr algn="ctr"/>
            <a:r>
              <a:rPr lang="ru-RU" altLang="ru-RU" sz="2000" smtClean="0"/>
              <a:t>К  техническому типу конструкторской  деятельности относят: конструирование из строительного материала; конструирование из деталей конструктора, имеющих разные способы крепления;   конструирование из крупногабаритных модульных блоков. </a:t>
            </a:r>
          </a:p>
          <a:p>
            <a:pPr algn="ctr"/>
            <a:r>
              <a:rPr lang="ru-RU" altLang="ru-RU" sz="2000" smtClean="0">
                <a:solidFill>
                  <a:srgbClr val="000000"/>
                </a:solidFill>
              </a:rPr>
              <a:t>В </a:t>
            </a:r>
            <a:r>
              <a:rPr lang="ru-RU" altLang="ru-RU" sz="2000" i="1" u="sng" smtClean="0">
                <a:solidFill>
                  <a:srgbClr val="000000"/>
                </a:solidFill>
              </a:rPr>
              <a:t>художественном</a:t>
            </a:r>
            <a:r>
              <a:rPr lang="ru-RU" altLang="ru-RU" sz="2000" u="sng" smtClean="0">
                <a:solidFill>
                  <a:srgbClr val="000000"/>
                </a:solidFill>
              </a:rPr>
              <a:t> </a:t>
            </a:r>
            <a:r>
              <a:rPr lang="ru-RU" altLang="ru-RU" sz="2000" smtClean="0">
                <a:solidFill>
                  <a:srgbClr val="000000"/>
                </a:solidFill>
              </a:rPr>
              <a:t> конструировании дети, создавая образы, не только отображают их структуру, сколько выражают своё отношение к ним, передают их характер, пользуясь цветом, формой.</a:t>
            </a:r>
          </a:p>
          <a:p>
            <a:pPr algn="ctr"/>
            <a:r>
              <a:rPr lang="ru-RU" altLang="ru-RU" sz="2000" smtClean="0">
                <a:solidFill>
                  <a:srgbClr val="000000"/>
                </a:solidFill>
              </a:rPr>
              <a:t>К художественному типу конструирования относятся </a:t>
            </a:r>
            <a:r>
              <a:rPr lang="ru-RU" altLang="ru-RU" sz="2000" i="1" smtClean="0">
                <a:solidFill>
                  <a:srgbClr val="000000"/>
                </a:solidFill>
              </a:rPr>
              <a:t>конструирование из бумаги и конструирование из природного материала</a:t>
            </a:r>
            <a:r>
              <a:rPr lang="ru-RU" altLang="ru-RU" sz="2000" smtClean="0">
                <a:solidFill>
                  <a:srgbClr val="000000"/>
                </a:solidFill>
              </a:rPr>
              <a:t>.</a:t>
            </a:r>
          </a:p>
          <a:p>
            <a:pPr algn="ctr"/>
            <a:endParaRPr lang="ru-RU" alt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Материал для конструирования</a:t>
            </a:r>
            <a:endParaRPr lang="ru-RU" sz="36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38"/>
            <a:ext cx="4714875" cy="5643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   Конструирование из строительных материалов. </a:t>
            </a:r>
          </a:p>
          <a:p>
            <a:pPr>
              <a:buFont typeface="Wingdings 2" pitchFamily="18" charset="2"/>
              <a:buNone/>
            </a:pPr>
            <a:r>
              <a:rPr lang="ru-RU" altLang="ru-RU" sz="2400" smtClean="0"/>
              <a:t>  Основным материалом для конструирования, с которого и начинается знакомство малыша с этим видом деятельности, является конструктор. Как правило, это деревянный или пластмассовый набор для конструирования, состоящий из различных геометрических фигур (пластин, кубиков, призм, цилиндров разных размеров и цветов).</a:t>
            </a:r>
          </a:p>
          <a:p>
            <a:r>
              <a:rPr lang="ru-RU" altLang="ru-RU" sz="240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7172" name="Picture 5" descr="C:\Documents and Settings\Admin\Рабочий стол\фото нов\дети\101MSDCF\DSC033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4875" y="1143000"/>
            <a:ext cx="2786063" cy="2089150"/>
          </a:xfrm>
          <a:noFill/>
        </p:spPr>
      </p:pic>
      <p:pic>
        <p:nvPicPr>
          <p:cNvPr id="7173" name="Picture 5" descr="C:\Documents and Settings\Admin\Рабочий стол\фото нов\дети\101MSDCF\DSC033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357563"/>
            <a:ext cx="239395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71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Конструирование из бумаги и дополнительных материалов.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643438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   </a:t>
            </a:r>
            <a:r>
              <a:rPr lang="ru-RU" altLang="ru-RU" sz="2400" smtClean="0"/>
              <a:t>  Этому виду конструирования детей обучают в средней, старшей и подготовительной к школе группах. Соорудить из плоского материала (бумаги и картона) игрушку объемной формы не просто, так как и бумага и картон заготавливаются в форме квадратов, прямоугольников, кругов, треугольников. Все это значительно сложнее, чем конструирование построек из отдельных готовых форм способом их составления.</a:t>
            </a:r>
          </a:p>
        </p:txBody>
      </p:sp>
      <p:pic>
        <p:nvPicPr>
          <p:cNvPr id="8196" name="Picture 6" descr="C:\Documents and Settings\Admin\Рабочий стол\фото нов\дети\101MSDCF\DSC03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2063" y="1357313"/>
            <a:ext cx="3600450" cy="4800600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19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Конструирование из природного материала.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75"/>
            <a:ext cx="5214938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000" smtClean="0"/>
              <a:t>      </a:t>
            </a:r>
            <a:r>
              <a:rPr lang="ru-RU" altLang="ru-RU" sz="2400" smtClean="0"/>
              <a:t>Начиная со средней группы, для конструирования используют плоды каштана, шишки сосны, ели, ольховую скорлупу, кору, ветки, солому, желуди, семена клена и др. Особенность изготовления игрушек из природного материала состоит в том, что используется его естественная форма. Этот вид конструирования ближе всего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/>
              <a:t>    к изобразительной деятельности.</a:t>
            </a:r>
          </a:p>
        </p:txBody>
      </p:sp>
      <p:pic>
        <p:nvPicPr>
          <p:cNvPr id="9220" name="Picture 5" descr="C:\Documents and Settings\Admin\Рабочий стол\фото нов\дети\101MSDCF\DSC033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57813" y="1500188"/>
            <a:ext cx="3536950" cy="4714875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921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5725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Виды 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организации обучения детскому конструированию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49530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образцу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</a:t>
            </a:r>
            <a:r>
              <a:rPr lang="ru-RU" sz="2000" dirty="0" smtClean="0"/>
              <a:t>Первый и наиболее элементарный вид конструирования.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</a:rPr>
              <a:t>Взрослый предлагает ребенку поставить кубики так, как они стоят у него, в той же последовательности(цвет и форма).</a:t>
            </a:r>
            <a:endParaRPr lang="ru-RU" sz="2000" dirty="0">
              <a:solidFill>
                <a:prstClr val="black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000" dirty="0" smtClean="0"/>
              <a:t>Такая деятельность требует от ребенка внимания, сосредоточенности и умения «действовать по образцу».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endParaRPr lang="ru-RU" dirty="0" smtClean="0"/>
          </a:p>
        </p:txBody>
      </p:sp>
      <p:pic>
        <p:nvPicPr>
          <p:cNvPr id="9220" name="Picture 6" descr="C:\Documents and Settings\Admin\Рабочий стол\фото нов\дети\101MSDCF\DSC033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2925" y="1557338"/>
            <a:ext cx="3597275" cy="4800600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85875"/>
            <a:ext cx="4071937" cy="5068888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условиям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    В этом случае ребенок начинает строить свою конструкцию не на основе образца, а на основе условий, которые выдвинуты задачами игры или взрослым.</a:t>
            </a:r>
          </a:p>
        </p:txBody>
      </p:sp>
      <p:pic>
        <p:nvPicPr>
          <p:cNvPr id="11267" name="Picture 6" descr="C:\Documents and Settings\Admin\Рабочий стол\фото нов\дети\101MSDCF\DSC03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00563" y="620713"/>
            <a:ext cx="4265612" cy="5688012"/>
          </a:xfr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1437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000125"/>
            <a:ext cx="4429125" cy="5354638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по простейшим чертежам и наглядным схемам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Это вид конструирования, в котором  из деталей строительного материала воссоздаются внешние и отдельные функциональные особенности реальных объектов.</a:t>
            </a:r>
          </a:p>
        </p:txBody>
      </p:sp>
      <p:pic>
        <p:nvPicPr>
          <p:cNvPr id="10244" name="Picture 5" descr="C:\Documents and Settings\Admin\Рабочий стол\фото нов\дети\101MSDCF\DSC033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2113" y="476250"/>
            <a:ext cx="4294187" cy="3221038"/>
          </a:xfrm>
          <a:noFill/>
        </p:spPr>
      </p:pic>
      <p:pic>
        <p:nvPicPr>
          <p:cNvPr id="10245" name="Picture 5" descr="C:\Documents and Settings\Admin\Рабочий стол\фото нов\дети\101MSDCF\DSC03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41738"/>
            <a:ext cx="364331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23.2|22.5|13.2|8.5|1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13.1|17.7|10.2|12.6|24.8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5|0.6|0.5|0.5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1337</TotalTime>
  <Words>1429</Words>
  <Application>Microsoft Office PowerPoint</Application>
  <PresentationFormat>Экран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Подготовила : воспитатель МБДОУ ДС №7 города Кузнецка           Никитина Людмила Анатольевна</vt:lpstr>
      <vt:lpstr>Слайд 2</vt:lpstr>
      <vt:lpstr>Типы конструирования</vt:lpstr>
      <vt:lpstr>    Материал для конструирования</vt:lpstr>
      <vt:lpstr>Конструирование из бумаги и дополнительных материалов. </vt:lpstr>
      <vt:lpstr>Конструирование из природного материала. </vt:lpstr>
      <vt:lpstr>           Виды организации обучения детскому конструированию</vt:lpstr>
      <vt:lpstr>Слайд 8</vt:lpstr>
      <vt:lpstr>           </vt:lpstr>
      <vt:lpstr>Слайд 10</vt:lpstr>
      <vt:lpstr>Основные задачи педагогической работы с детьми по конструированию</vt:lpstr>
      <vt:lpstr>2  младшая группа</vt:lpstr>
      <vt:lpstr>Средняя  группа</vt:lpstr>
      <vt:lpstr>Старшая группа</vt:lpstr>
      <vt:lpstr>Слайд 15</vt:lpstr>
      <vt:lpstr>Значение конструирования в развитии  дошкольника </vt:lpstr>
      <vt:lpstr>Список  рекомендуемой  литературы:</vt:lpstr>
      <vt:lpstr>Слайд 18</vt:lpstr>
      <vt:lpstr>Схемы конструирования по образцу.</vt:lpstr>
      <vt:lpstr>Слайд 20</vt:lpstr>
      <vt:lpstr>Слайд 21</vt:lpstr>
      <vt:lpstr>Слайд 22</vt:lpstr>
      <vt:lpstr>Конспекты ООД по конструированию</vt:lpstr>
      <vt:lpstr>Конспекты ООД конструирования из природного материала.</vt:lpstr>
      <vt:lpstr>Схемы конструирования из природного материала.</vt:lpstr>
      <vt:lpstr>Слайд 26</vt:lpstr>
      <vt:lpstr>Слайд 27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User</cp:lastModifiedBy>
  <cp:revision>135</cp:revision>
  <dcterms:created xsi:type="dcterms:W3CDTF">2009-02-12T09:40:02Z</dcterms:created>
  <dcterms:modified xsi:type="dcterms:W3CDTF">2021-04-18T18:18:36Z</dcterms:modified>
</cp:coreProperties>
</file>